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DB構築とともに、本格的にコーディングを開始する。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フロントエンド　と　サーバーサイドに分離して行い、タスクが完了していけば、その都度結合を行いテストを実施する。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それを繰り返し、12月末までに完成させる。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ドキュメント修正は随時行う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話し合いなどは積極的に取り入れていく。（授業日開始1限目に全員で進捗等を共有）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" name="Shape 23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書籍を販売するWebアプリケーションオンライショップを開設する</a:t>
            </a:r>
          </a:p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利用するお客様が使いやすいように設計</a:t>
            </a:r>
          </a:p>
          <a:p>
            <a:pPr indent="-2286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若い年齢層、中年齢を中心に使いやすく使っていただけるように設計</a:t>
            </a:r>
          </a:p>
          <a:p>
            <a:pPr indent="-2286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おすすめの書籍などを表示</a:t>
            </a:r>
          </a:p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売上などの情報を見やすいように</a:t>
            </a:r>
          </a:p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新規書籍など、商品情報や在庫処理などの設計も簡単に操作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商品価格や、ジャンルなどの検索機能</a:t>
            </a:r>
          </a:p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書籍購入時のポイント制度</a:t>
            </a:r>
          </a:p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ランキング機能</a:t>
            </a:r>
          </a:p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決められた従業員のみが売上情報の確認が出来る</a:t>
            </a:r>
          </a:p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仕入れ業者へメール機能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現在のイメージ。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実際にHTMLで書かれたもの　スクリーンショット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バナー、ロゴはメンバーが描いたものを使用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ユーザーが使いやすいように設計という面から、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ログイン、カート、検索フォームなどもTOPに入れるようにしている。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環境はVagrantで行うため、どのパソコンでも環境を構築できるように整える　←ってことを言うかどうかは考える。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フレームワークを使用し、作業分担を図るのと、既にある機能を使うことで時間短縮。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GUIクライアントは各自PCに入っているものや、入っていなければコマンド等で補う。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テストケースを省略するため、ブラウザはChromeとする。　また、Chromeは普及率が高いため、それに準ずる。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外部仕様 10月18日まで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内部仕様 11月3日まで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プログラミング 12月20日まで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最終発表資料 12月16日まで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青色　完成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緑色　着手、実行中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赤色　未着手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前半は、作業分担　スパイクソリューションなどを取り入れて活動。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比較的工数の多い画面設計を早めに着手で時間短縮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ER図、コード設計等の資料は簡単に仕上げ、コーディング時に細かな修正を行う。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j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この時点でコーディングは開始していてもいい。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タイトル スライド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1143000" y="841771"/>
            <a:ext cx="6858000" cy="1790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1143000" y="2701527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ctr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ctr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ctr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ctr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b="0" i="0" lang="ja" sz="1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タイトル付きの図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/>
          <p:nvPr>
            <p:ph idx="2" type="pic"/>
          </p:nvPr>
        </p:nvSpPr>
        <p:spPr>
          <a:xfrm>
            <a:off x="3887391" y="740570"/>
            <a:ext cx="4629150" cy="36552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ja" sz="1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タイトルと 縦書きテキスト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628650" y="273843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 rot="5400000">
            <a:off x="2940247" y="-942378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6910" lvl="0" marL="17026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5960" lvl="1" marL="5131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5009" lvl="2" marL="856059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5959" lvl="3" marL="11989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5959" lvl="4" marL="15418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377" lvl="5" marL="188590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369" lvl="6" marL="2228795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361" lvl="7" marL="2571686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351" lvl="8" marL="291457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ja" sz="1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縦書きタイトルと 縦書きテキスト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 rot="5400000">
            <a:off x="3467696" y="1713905"/>
            <a:ext cx="4358878" cy="1478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 rot="5400000">
            <a:off x="453033" y="292299"/>
            <a:ext cx="4358878" cy="43219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6910" lvl="0" marL="17026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5960" lvl="1" marL="5131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5009" lvl="2" marL="856059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5959" lvl="3" marL="11989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5959" lvl="4" marL="15418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377" lvl="5" marL="188590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369" lvl="6" marL="2228795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361" lvl="7" marL="2571686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351" lvl="8" marL="291457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ja" sz="1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6910" lvl="0" marL="17026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5960" lvl="1" marL="51316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5009" lvl="2" marL="856059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5959" lvl="3" marL="119896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5959" lvl="4" marL="154186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377" lvl="5" marL="1885902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369" lvl="6" marL="2228795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361" lvl="7" marL="2571686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351" lvl="8" marL="2914577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ja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タイトルとコンテンツ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628650" y="273843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6910" lvl="0" marL="17026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5960" lvl="1" marL="5131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5009" lvl="2" marL="856059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5959" lvl="3" marL="11989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5959" lvl="4" marL="15418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377" lvl="5" marL="188590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369" lvl="6" marL="2228795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361" lvl="7" marL="2571686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351" lvl="8" marL="291457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ja" sz="1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セクション見出し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623887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623887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3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ja" sz="1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2 つのコンテンツ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628650" y="273843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471487" y="1369219"/>
            <a:ext cx="2900363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6910" lvl="0" marL="17026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5960" lvl="1" marL="5131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5009" lvl="2" marL="856059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5959" lvl="3" marL="11989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5959" lvl="4" marL="15418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377" lvl="5" marL="188590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369" lvl="6" marL="2228795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361" lvl="7" marL="2571686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351" lvl="8" marL="291457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3486151" y="1369219"/>
            <a:ext cx="2900363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6910" lvl="0" marL="17026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5960" lvl="1" marL="5131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5009" lvl="2" marL="856059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5959" lvl="3" marL="11989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5959" lvl="4" marL="15418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377" lvl="5" marL="188590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369" lvl="6" marL="2228795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361" lvl="7" marL="2571686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351" lvl="8" marL="291457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ja" sz="1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比較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629841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629841" y="1260871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629841" y="1878806"/>
            <a:ext cx="3868340" cy="27634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6910" lvl="0" marL="17026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5960" lvl="1" marL="5131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5009" lvl="2" marL="856059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5959" lvl="3" marL="11989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5959" lvl="4" marL="15418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377" lvl="5" marL="188590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369" lvl="6" marL="2228795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361" lvl="7" marL="2571686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351" lvl="8" marL="291457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3" type="body"/>
          </p:nvPr>
        </p:nvSpPr>
        <p:spPr>
          <a:xfrm>
            <a:off x="4629151" y="1260871"/>
            <a:ext cx="388739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4" type="body"/>
          </p:nvPr>
        </p:nvSpPr>
        <p:spPr>
          <a:xfrm>
            <a:off x="4629151" y="1878806"/>
            <a:ext cx="3887390" cy="27634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6910" lvl="0" marL="17026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5960" lvl="1" marL="5131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5009" lvl="2" marL="856059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5959" lvl="3" marL="11989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5959" lvl="4" marL="15418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377" lvl="5" marL="188590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369" lvl="6" marL="2228795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361" lvl="7" marL="2571686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351" lvl="8" marL="291457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ja" sz="1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タイトルのみ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628650" y="273843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ja" sz="1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白紙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ja" sz="1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タイトル付きの コンテンツ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3887391" y="740570"/>
            <a:ext cx="4629150" cy="36552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7860" lvl="0" marL="17026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910" lvl="1" marL="5131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5959" lvl="2" marL="856059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75009" lvl="3" marL="11989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75009" lvl="4" marL="15418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852" lvl="5" marL="188590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844" lvl="6" marL="2228795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836" lvl="7" marL="2571686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826" lvl="8" marL="291457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lang="ja" sz="1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628650" y="273843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028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6910" lvl="0" marL="17026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5960" lvl="1" marL="5131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5009" lvl="2" marL="856059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5959" lvl="3" marL="11989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5959" lvl="4" marL="154186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377" lvl="5" marL="1885902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369" lvl="6" marL="2228795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361" lvl="7" marL="2571686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351" lvl="8" marL="2914577" marR="0" rtl="0" algn="l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6286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3028950" y="4767262"/>
            <a:ext cx="30860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>
            <a:off x="6457950" y="4767262"/>
            <a:ext cx="20574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Calibri"/>
              <a:buNone/>
            </a:pPr>
            <a:fld id="{00000000-1234-1234-1234-123412341234}" type="slidenum">
              <a:rPr b="0" i="0" lang="ja" sz="1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7.png"/><Relationship Id="rId4" Type="http://schemas.openxmlformats.org/officeDocument/2006/relationships/image" Target="../media/image06.png"/><Relationship Id="rId9" Type="http://schemas.openxmlformats.org/officeDocument/2006/relationships/image" Target="../media/image05.png"/><Relationship Id="rId5" Type="http://schemas.openxmlformats.org/officeDocument/2006/relationships/image" Target="../media/image09.png"/><Relationship Id="rId6" Type="http://schemas.openxmlformats.org/officeDocument/2006/relationships/image" Target="../media/image08.png"/><Relationship Id="rId7" Type="http://schemas.openxmlformats.org/officeDocument/2006/relationships/image" Target="../media/image10.png"/><Relationship Id="rId8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9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ctrTitle"/>
          </p:nvPr>
        </p:nvSpPr>
        <p:spPr>
          <a:xfrm>
            <a:off x="311700" y="269150"/>
            <a:ext cx="8520599" cy="90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OICオンラインショップ</a:t>
            </a:r>
          </a:p>
        </p:txBody>
      </p:sp>
      <p:sp>
        <p:nvSpPr>
          <p:cNvPr id="89" name="Shape 89"/>
          <p:cNvSpPr txBox="1"/>
          <p:nvPr>
            <p:ph idx="1" type="subTitle"/>
          </p:nvPr>
        </p:nvSpPr>
        <p:spPr>
          <a:xfrm>
            <a:off x="3624944" y="1339098"/>
            <a:ext cx="5008694" cy="373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25000"/>
              <a:buFont typeface="Arial"/>
              <a:buNone/>
            </a:pPr>
            <a:r>
              <a:rPr b="0" i="0" lang="ja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【チームSM2】</a:t>
            </a: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25000"/>
              <a:buFont typeface="Arial"/>
              <a:buNone/>
            </a:pPr>
            <a:r>
              <a:rPr b="0" i="0" lang="ja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「リーダー」　　　</a:t>
            </a:r>
            <a:r>
              <a:rPr b="0" i="0" lang="ja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青木　勇介</a:t>
            </a: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25000"/>
              <a:buFont typeface="Arial"/>
              <a:buNone/>
            </a:pPr>
            <a:r>
              <a:rPr b="0" i="0" lang="ja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「サブリーダー」　</a:t>
            </a:r>
            <a:r>
              <a:rPr b="0" i="0" lang="ja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田中　駿一郎</a:t>
            </a: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25000"/>
              <a:buFont typeface="Arial"/>
              <a:buNone/>
            </a:pPr>
            <a:r>
              <a:rPr b="0" i="0" lang="ja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「書記」　　　</a:t>
            </a:r>
            <a:r>
              <a:rPr b="0" i="0" lang="ja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上田　陽子</a:t>
            </a: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25000"/>
              <a:buFont typeface="Arial"/>
              <a:buNone/>
            </a:pPr>
            <a:r>
              <a:rPr b="0" i="0" lang="ja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（内部設計）　　　</a:t>
            </a:r>
            <a:r>
              <a:rPr b="0" i="0" lang="ja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筒井　隼平</a:t>
            </a: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25000"/>
              <a:buFont typeface="Arial"/>
              <a:buNone/>
            </a:pPr>
            <a:r>
              <a:rPr b="0" i="0" lang="ja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（プログラマ）　　　</a:t>
            </a:r>
            <a:r>
              <a:rPr b="0" i="0" lang="ja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中村　樹仁</a:t>
            </a: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25000"/>
              <a:buFont typeface="Arial"/>
              <a:buNone/>
            </a:pPr>
            <a:r>
              <a:rPr b="0" i="0" lang="ja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（プログラマ）　　　</a:t>
            </a:r>
            <a:r>
              <a:rPr b="0" i="0" lang="ja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織田　幹矢</a:t>
            </a: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25000"/>
              <a:buFont typeface="Arial"/>
              <a:buNone/>
            </a:pPr>
            <a:r>
              <a:rPr b="0" i="0" lang="ja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（テスト、各種ドキュメント）　　　</a:t>
            </a:r>
            <a:r>
              <a:rPr b="0" i="0" lang="ja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小俣　瀬奈</a:t>
            </a: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25000"/>
              <a:buFont typeface="Arial"/>
              <a:buNone/>
            </a:pPr>
            <a:r>
              <a:rPr b="0" i="0" lang="ja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（外部設計、画面設計）　　　　</a:t>
            </a:r>
            <a:r>
              <a:rPr b="0" i="0" lang="ja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林　千尋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477914" y="1458311"/>
            <a:ext cx="4559169" cy="27096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WEBアプリケーション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サイト名：OIC-Book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使用言語：PHP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2400" u="none" cap="none" strike="noStrike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2400" u="none" cap="none" strike="noStrike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White.png" id="91" name="Shape 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6825" y="106697"/>
            <a:ext cx="1443824" cy="12324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 txBox="1"/>
          <p:nvPr/>
        </p:nvSpPr>
        <p:spPr>
          <a:xfrm>
            <a:off x="477914" y="353565"/>
            <a:ext cx="138994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2016/10/28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後半</a:t>
            </a:r>
          </a:p>
        </p:txBody>
      </p:sp>
      <p:pic>
        <p:nvPicPr>
          <p:cNvPr id="225" name="Shape 2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8656" y="-2450463"/>
            <a:ext cx="6662057" cy="6936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" name="Shape 226"/>
          <p:cNvCxnSpPr/>
          <p:nvPr/>
        </p:nvCxnSpPr>
        <p:spPr>
          <a:xfrm>
            <a:off x="1449375" y="1617300"/>
            <a:ext cx="8086500" cy="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1C232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227" name="Shape 227"/>
          <p:cNvCxnSpPr/>
          <p:nvPr/>
        </p:nvCxnSpPr>
        <p:spPr>
          <a:xfrm>
            <a:off x="1449375" y="2750675"/>
            <a:ext cx="8086500" cy="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1C232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228" name="Shape 228"/>
          <p:cNvCxnSpPr/>
          <p:nvPr/>
        </p:nvCxnSpPr>
        <p:spPr>
          <a:xfrm>
            <a:off x="1449375" y="3689625"/>
            <a:ext cx="8086500" cy="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1C232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229" name="Shape 229"/>
          <p:cNvSpPr txBox="1"/>
          <p:nvPr/>
        </p:nvSpPr>
        <p:spPr>
          <a:xfrm>
            <a:off x="1149300" y="2380162"/>
            <a:ext cx="1361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ja" sz="1800"/>
              <a:t>11月末</a:t>
            </a:r>
          </a:p>
        </p:txBody>
      </p:sp>
      <p:sp>
        <p:nvSpPr>
          <p:cNvPr id="230" name="Shape 230"/>
          <p:cNvSpPr txBox="1"/>
          <p:nvPr/>
        </p:nvSpPr>
        <p:spPr>
          <a:xfrm>
            <a:off x="1149300" y="3318512"/>
            <a:ext cx="1361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ja" sz="1800"/>
              <a:t>12月末</a:t>
            </a:r>
          </a:p>
        </p:txBody>
      </p:sp>
      <p:sp>
        <p:nvSpPr>
          <p:cNvPr id="231" name="Shape 231"/>
          <p:cNvSpPr txBox="1"/>
          <p:nvPr/>
        </p:nvSpPr>
        <p:spPr>
          <a:xfrm>
            <a:off x="1149300" y="1246787"/>
            <a:ext cx="1361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ja" sz="1800"/>
              <a:t>10月末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289929" y="2350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ありがとうございました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61241" y="2979601"/>
            <a:ext cx="2371059" cy="1730872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目的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311700" y="1017725"/>
            <a:ext cx="8520599" cy="36927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書籍を販売するオンラインショップを開設する</a:t>
            </a:r>
          </a:p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お客様が使いやすいように設計</a:t>
            </a:r>
          </a:p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従業員が売上などの情報を見やすいように</a:t>
            </a:r>
          </a:p>
          <a:p>
            <a:pPr indent="-228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商品登録や在庫管理などの操作も簡単に行える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実装する機能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01772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①検索機能</a:t>
            </a: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②ポイント制度</a:t>
            </a: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③ランキング機能</a:t>
            </a: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④購入した際のメール送信</a:t>
            </a: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⑥決められた従業員のみが売上情報確認可能</a:t>
            </a: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⑦仕入れ業者へメール機能</a:t>
            </a: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*実装しない機能</a:t>
            </a:r>
          </a:p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⑤イベント情報の登録</a:t>
            </a:r>
          </a:p>
        </p:txBody>
      </p:sp>
      <p:pic>
        <p:nvPicPr>
          <p:cNvPr id="106" name="Shape 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51015" y="2885413"/>
            <a:ext cx="2081284" cy="1992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ja"/>
              <a:t>購入の流れ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 txBox="1"/>
          <p:nvPr/>
        </p:nvSpPr>
        <p:spPr>
          <a:xfrm>
            <a:off x="520600" y="4191150"/>
            <a:ext cx="9447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ja"/>
              <a:t>顧</a:t>
            </a:r>
            <a:r>
              <a:rPr lang="ja"/>
              <a:t>客</a:t>
            </a:r>
          </a:p>
        </p:txBody>
      </p:sp>
      <p:sp>
        <p:nvSpPr>
          <p:cNvPr id="113" name="Shape 113"/>
          <p:cNvSpPr/>
          <p:nvPr/>
        </p:nvSpPr>
        <p:spPr>
          <a:xfrm>
            <a:off x="1945037" y="1502250"/>
            <a:ext cx="507300" cy="42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9650" y="620150"/>
            <a:ext cx="944700" cy="882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249" y="1126724"/>
            <a:ext cx="1047425" cy="9333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Shape 1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250" y="2169102"/>
            <a:ext cx="1047425" cy="902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249" y="3180120"/>
            <a:ext cx="1047425" cy="902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61125" y="2276700"/>
            <a:ext cx="1403724" cy="140372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1790837" y="1126725"/>
            <a:ext cx="815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ja"/>
              <a:t>注文</a:t>
            </a:r>
          </a:p>
        </p:txBody>
      </p:sp>
      <p:pic>
        <p:nvPicPr>
          <p:cNvPr id="120" name="Shape 1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52274" y="944524"/>
            <a:ext cx="1535450" cy="153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/>
          <p:nvPr/>
        </p:nvSpPr>
        <p:spPr>
          <a:xfrm>
            <a:off x="5024225" y="2060100"/>
            <a:ext cx="1117800" cy="4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/>
          <p:nvPr/>
        </p:nvSpPr>
        <p:spPr>
          <a:xfrm>
            <a:off x="2059200" y="3537575"/>
            <a:ext cx="1917900" cy="4950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3" name="Shape 1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555837" y="3112962"/>
            <a:ext cx="1441326" cy="10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 txBox="1"/>
          <p:nvPr/>
        </p:nvSpPr>
        <p:spPr>
          <a:xfrm>
            <a:off x="2518725" y="3261075"/>
            <a:ext cx="13257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ja"/>
              <a:t>配送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4687764" y="1743675"/>
            <a:ext cx="179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ja"/>
              <a:t>振込確認後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3439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画面遷移</a:t>
            </a:r>
          </a:p>
        </p:txBody>
      </p:sp>
      <p:sp>
        <p:nvSpPr>
          <p:cNvPr id="131" name="Shape 131"/>
          <p:cNvSpPr/>
          <p:nvPr/>
        </p:nvSpPr>
        <p:spPr>
          <a:xfrm>
            <a:off x="4363776" y="556502"/>
            <a:ext cx="1278300" cy="532500"/>
          </a:xfrm>
          <a:prstGeom prst="rect">
            <a:avLst/>
          </a:prstGeom>
          <a:solidFill>
            <a:srgbClr val="F4CCCC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ja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トップページ</a:t>
            </a:r>
          </a:p>
        </p:txBody>
      </p:sp>
      <p:sp>
        <p:nvSpPr>
          <p:cNvPr id="132" name="Shape 132"/>
          <p:cNvSpPr/>
          <p:nvPr/>
        </p:nvSpPr>
        <p:spPr>
          <a:xfrm>
            <a:off x="1905823" y="1420350"/>
            <a:ext cx="1474200" cy="486600"/>
          </a:xfrm>
          <a:prstGeom prst="rect">
            <a:avLst/>
          </a:prstGeom>
          <a:solidFill>
            <a:srgbClr val="F4CCCC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kkitt"/>
              <a:buNone/>
            </a:pPr>
            <a:r>
              <a:rPr lang="ja">
                <a:solidFill>
                  <a:schemeClr val="dk1"/>
                </a:solidFill>
              </a:rPr>
              <a:t>商品選択ページ</a:t>
            </a:r>
          </a:p>
        </p:txBody>
      </p:sp>
      <p:sp>
        <p:nvSpPr>
          <p:cNvPr id="133" name="Shape 133"/>
          <p:cNvSpPr/>
          <p:nvPr/>
        </p:nvSpPr>
        <p:spPr>
          <a:xfrm>
            <a:off x="1905823" y="2809375"/>
            <a:ext cx="1474200" cy="445200"/>
          </a:xfrm>
          <a:prstGeom prst="rect">
            <a:avLst/>
          </a:prstGeom>
          <a:solidFill>
            <a:srgbClr val="F4CCCC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ja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カートページ</a:t>
            </a:r>
          </a:p>
        </p:txBody>
      </p:sp>
      <p:sp>
        <p:nvSpPr>
          <p:cNvPr id="134" name="Shape 134"/>
          <p:cNvSpPr/>
          <p:nvPr/>
        </p:nvSpPr>
        <p:spPr>
          <a:xfrm>
            <a:off x="1905823" y="3456700"/>
            <a:ext cx="1474200" cy="507300"/>
          </a:xfrm>
          <a:prstGeom prst="rect">
            <a:avLst/>
          </a:prstGeom>
          <a:solidFill>
            <a:srgbClr val="F4CCCC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ja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購入方法選択ページ</a:t>
            </a:r>
          </a:p>
        </p:txBody>
      </p:sp>
      <p:sp>
        <p:nvSpPr>
          <p:cNvPr id="135" name="Shape 135"/>
          <p:cNvSpPr/>
          <p:nvPr/>
        </p:nvSpPr>
        <p:spPr>
          <a:xfrm>
            <a:off x="1905827" y="4171550"/>
            <a:ext cx="1474200" cy="467400"/>
          </a:xfrm>
          <a:prstGeom prst="rect">
            <a:avLst/>
          </a:prstGeom>
          <a:solidFill>
            <a:srgbClr val="F4CCCC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ja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購入確認ページ</a:t>
            </a:r>
          </a:p>
        </p:txBody>
      </p:sp>
      <p:sp>
        <p:nvSpPr>
          <p:cNvPr id="136" name="Shape 136"/>
          <p:cNvSpPr/>
          <p:nvPr/>
        </p:nvSpPr>
        <p:spPr>
          <a:xfrm>
            <a:off x="1905823" y="2116750"/>
            <a:ext cx="1474200" cy="486300"/>
          </a:xfrm>
          <a:prstGeom prst="rect">
            <a:avLst/>
          </a:prstGeom>
          <a:solidFill>
            <a:srgbClr val="F4CCCC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ja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商品詳細ページ</a:t>
            </a:r>
          </a:p>
        </p:txBody>
      </p:sp>
      <p:cxnSp>
        <p:nvCxnSpPr>
          <p:cNvPr id="137" name="Shape 137"/>
          <p:cNvCxnSpPr>
            <a:stCxn id="131" idx="1"/>
            <a:endCxn id="132" idx="0"/>
          </p:cNvCxnSpPr>
          <p:nvPr/>
        </p:nvCxnSpPr>
        <p:spPr>
          <a:xfrm flipH="1">
            <a:off x="2642976" y="822752"/>
            <a:ext cx="1720800" cy="597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stealth"/>
          </a:ln>
        </p:spPr>
      </p:cxnSp>
      <p:sp>
        <p:nvSpPr>
          <p:cNvPr id="138" name="Shape 138"/>
          <p:cNvSpPr/>
          <p:nvPr/>
        </p:nvSpPr>
        <p:spPr>
          <a:xfrm>
            <a:off x="226500" y="1417747"/>
            <a:ext cx="1099800" cy="369299"/>
          </a:xfrm>
          <a:prstGeom prst="rect">
            <a:avLst/>
          </a:prstGeom>
          <a:solidFill>
            <a:srgbClr val="B6D7A8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新規登録</a:t>
            </a:r>
          </a:p>
        </p:txBody>
      </p:sp>
      <p:cxnSp>
        <p:nvCxnSpPr>
          <p:cNvPr id="139" name="Shape 139"/>
          <p:cNvCxnSpPr/>
          <p:nvPr/>
        </p:nvCxnSpPr>
        <p:spPr>
          <a:xfrm flipH="1">
            <a:off x="884971" y="830509"/>
            <a:ext cx="3487200" cy="587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stealth"/>
          </a:ln>
        </p:spPr>
      </p:cxnSp>
      <p:sp>
        <p:nvSpPr>
          <p:cNvPr id="140" name="Shape 140"/>
          <p:cNvSpPr/>
          <p:nvPr/>
        </p:nvSpPr>
        <p:spPr>
          <a:xfrm>
            <a:off x="281700" y="2125775"/>
            <a:ext cx="989400" cy="445200"/>
          </a:xfrm>
          <a:prstGeom prst="rect">
            <a:avLst/>
          </a:prstGeom>
          <a:solidFill>
            <a:srgbClr val="B6D7A8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新規登録確認画面</a:t>
            </a:r>
          </a:p>
        </p:txBody>
      </p:sp>
      <p:cxnSp>
        <p:nvCxnSpPr>
          <p:cNvPr id="141" name="Shape 141"/>
          <p:cNvCxnSpPr>
            <a:stCxn id="138" idx="2"/>
            <a:endCxn id="140" idx="0"/>
          </p:cNvCxnSpPr>
          <p:nvPr/>
        </p:nvCxnSpPr>
        <p:spPr>
          <a:xfrm>
            <a:off x="776400" y="1787047"/>
            <a:ext cx="0" cy="338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stealth"/>
          </a:ln>
        </p:spPr>
      </p:cxnSp>
      <p:cxnSp>
        <p:nvCxnSpPr>
          <p:cNvPr id="142" name="Shape 142"/>
          <p:cNvCxnSpPr>
            <a:stCxn id="132" idx="2"/>
            <a:endCxn id="136" idx="0"/>
          </p:cNvCxnSpPr>
          <p:nvPr/>
        </p:nvCxnSpPr>
        <p:spPr>
          <a:xfrm>
            <a:off x="2642923" y="1906950"/>
            <a:ext cx="0" cy="209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stealth"/>
          </a:ln>
        </p:spPr>
      </p:cxnSp>
      <p:cxnSp>
        <p:nvCxnSpPr>
          <p:cNvPr id="143" name="Shape 143"/>
          <p:cNvCxnSpPr>
            <a:stCxn id="133" idx="2"/>
            <a:endCxn id="134" idx="0"/>
          </p:cNvCxnSpPr>
          <p:nvPr/>
        </p:nvCxnSpPr>
        <p:spPr>
          <a:xfrm>
            <a:off x="2642923" y="3254575"/>
            <a:ext cx="0" cy="202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stealth"/>
          </a:ln>
        </p:spPr>
      </p:cxnSp>
      <p:cxnSp>
        <p:nvCxnSpPr>
          <p:cNvPr id="144" name="Shape 144"/>
          <p:cNvCxnSpPr>
            <a:stCxn id="134" idx="2"/>
            <a:endCxn id="135" idx="0"/>
          </p:cNvCxnSpPr>
          <p:nvPr/>
        </p:nvCxnSpPr>
        <p:spPr>
          <a:xfrm>
            <a:off x="2642923" y="3964000"/>
            <a:ext cx="0" cy="207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stealth"/>
          </a:ln>
        </p:spPr>
      </p:cxnSp>
      <p:cxnSp>
        <p:nvCxnSpPr>
          <p:cNvPr id="145" name="Shape 145"/>
          <p:cNvCxnSpPr>
            <a:stCxn id="131" idx="2"/>
            <a:endCxn id="146" idx="0"/>
          </p:cNvCxnSpPr>
          <p:nvPr/>
        </p:nvCxnSpPr>
        <p:spPr>
          <a:xfrm flipH="1">
            <a:off x="4408326" y="1089002"/>
            <a:ext cx="594600" cy="330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stealth"/>
          </a:ln>
        </p:spPr>
      </p:cxnSp>
      <p:sp>
        <p:nvSpPr>
          <p:cNvPr id="146" name="Shape 146"/>
          <p:cNvSpPr/>
          <p:nvPr/>
        </p:nvSpPr>
        <p:spPr>
          <a:xfrm>
            <a:off x="3913500" y="1419000"/>
            <a:ext cx="989400" cy="489300"/>
          </a:xfrm>
          <a:prstGeom prst="rect">
            <a:avLst/>
          </a:prstGeom>
          <a:solidFill>
            <a:srgbClr val="B6D7A8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ログイン</a:t>
            </a:r>
          </a:p>
        </p:txBody>
      </p:sp>
      <p:cxnSp>
        <p:nvCxnSpPr>
          <p:cNvPr id="147" name="Shape 147"/>
          <p:cNvCxnSpPr>
            <a:stCxn id="133" idx="3"/>
            <a:endCxn id="146" idx="1"/>
          </p:cNvCxnSpPr>
          <p:nvPr/>
        </p:nvCxnSpPr>
        <p:spPr>
          <a:xfrm flipH="1" rot="10800000">
            <a:off x="3380023" y="1663675"/>
            <a:ext cx="533400" cy="1368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stealth"/>
          </a:ln>
        </p:spPr>
      </p:cxnSp>
      <p:cxnSp>
        <p:nvCxnSpPr>
          <p:cNvPr id="148" name="Shape 148"/>
          <p:cNvCxnSpPr>
            <a:stCxn id="146" idx="2"/>
            <a:endCxn id="134" idx="3"/>
          </p:cNvCxnSpPr>
          <p:nvPr/>
        </p:nvCxnSpPr>
        <p:spPr>
          <a:xfrm flipH="1">
            <a:off x="3380100" y="1908300"/>
            <a:ext cx="1028100" cy="1802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stealth"/>
          </a:ln>
        </p:spPr>
      </p:cxnSp>
      <p:sp>
        <p:nvSpPr>
          <p:cNvPr id="149" name="Shape 149"/>
          <p:cNvSpPr/>
          <p:nvPr/>
        </p:nvSpPr>
        <p:spPr>
          <a:xfrm>
            <a:off x="5145372" y="1663675"/>
            <a:ext cx="1278300" cy="486600"/>
          </a:xfrm>
          <a:prstGeom prst="rect">
            <a:avLst/>
          </a:prstGeom>
          <a:solidFill>
            <a:srgbClr val="F4CCCC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kkitt"/>
              <a:buNone/>
            </a:pPr>
            <a:r>
              <a:rPr lang="ja">
                <a:solidFill>
                  <a:schemeClr val="dk1"/>
                </a:solidFill>
              </a:rPr>
              <a:t>管理画面</a:t>
            </a:r>
          </a:p>
        </p:txBody>
      </p:sp>
      <p:sp>
        <p:nvSpPr>
          <p:cNvPr id="150" name="Shape 150"/>
          <p:cNvSpPr/>
          <p:nvPr/>
        </p:nvSpPr>
        <p:spPr>
          <a:xfrm>
            <a:off x="6151513" y="4074546"/>
            <a:ext cx="1827300" cy="486600"/>
          </a:xfrm>
          <a:prstGeom prst="rect">
            <a:avLst/>
          </a:prstGeom>
          <a:solidFill>
            <a:srgbClr val="B6D7A8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kkitt"/>
              <a:buNone/>
            </a:pPr>
            <a:r>
              <a:rPr lang="ja">
                <a:solidFill>
                  <a:schemeClr val="dk1"/>
                </a:solidFill>
              </a:rPr>
              <a:t>仕入メール送信</a:t>
            </a:r>
          </a:p>
        </p:txBody>
      </p:sp>
      <p:sp>
        <p:nvSpPr>
          <p:cNvPr id="151" name="Shape 151"/>
          <p:cNvSpPr/>
          <p:nvPr/>
        </p:nvSpPr>
        <p:spPr>
          <a:xfrm>
            <a:off x="6423682" y="3337894"/>
            <a:ext cx="1474200" cy="486600"/>
          </a:xfrm>
          <a:prstGeom prst="rect">
            <a:avLst/>
          </a:prstGeom>
          <a:solidFill>
            <a:srgbClr val="B6D7A8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kkitt"/>
              <a:buNone/>
            </a:pPr>
            <a:r>
              <a:rPr lang="ja">
                <a:solidFill>
                  <a:schemeClr val="dk1"/>
                </a:solidFill>
              </a:rPr>
              <a:t>仕入先登録</a:t>
            </a:r>
          </a:p>
        </p:txBody>
      </p:sp>
      <p:sp>
        <p:nvSpPr>
          <p:cNvPr id="152" name="Shape 152"/>
          <p:cNvSpPr/>
          <p:nvPr/>
        </p:nvSpPr>
        <p:spPr>
          <a:xfrm>
            <a:off x="4192299" y="2447600"/>
            <a:ext cx="1474200" cy="486600"/>
          </a:xfrm>
          <a:prstGeom prst="rect">
            <a:avLst/>
          </a:prstGeom>
          <a:solidFill>
            <a:srgbClr val="B6D7A8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kkitt"/>
              <a:buNone/>
            </a:pPr>
            <a:r>
              <a:rPr lang="ja">
                <a:solidFill>
                  <a:schemeClr val="dk1"/>
                </a:solidFill>
              </a:rPr>
              <a:t>商品登録・編集</a:t>
            </a:r>
          </a:p>
        </p:txBody>
      </p:sp>
      <p:sp>
        <p:nvSpPr>
          <p:cNvPr id="153" name="Shape 153"/>
          <p:cNvSpPr/>
          <p:nvPr/>
        </p:nvSpPr>
        <p:spPr>
          <a:xfrm>
            <a:off x="4583047" y="3112375"/>
            <a:ext cx="1233300" cy="486600"/>
          </a:xfrm>
          <a:prstGeom prst="rect">
            <a:avLst/>
          </a:prstGeom>
          <a:solidFill>
            <a:srgbClr val="B6D7A8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kkitt"/>
              <a:buNone/>
            </a:pPr>
            <a:r>
              <a:rPr lang="ja">
                <a:solidFill>
                  <a:schemeClr val="dk1"/>
                </a:solidFill>
              </a:rPr>
              <a:t>売上確認</a:t>
            </a:r>
          </a:p>
        </p:txBody>
      </p:sp>
      <p:sp>
        <p:nvSpPr>
          <p:cNvPr id="154" name="Shape 154"/>
          <p:cNvSpPr/>
          <p:nvPr/>
        </p:nvSpPr>
        <p:spPr>
          <a:xfrm>
            <a:off x="3995524" y="3824500"/>
            <a:ext cx="2014800" cy="486600"/>
          </a:xfrm>
          <a:prstGeom prst="rect">
            <a:avLst/>
          </a:prstGeom>
          <a:solidFill>
            <a:srgbClr val="B6D7A8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kkitt"/>
              <a:buNone/>
            </a:pPr>
            <a:r>
              <a:rPr lang="ja">
                <a:solidFill>
                  <a:schemeClr val="dk1"/>
                </a:solidFill>
              </a:rPr>
              <a:t>従業員アカウント管理</a:t>
            </a:r>
          </a:p>
        </p:txBody>
      </p:sp>
      <p:cxnSp>
        <p:nvCxnSpPr>
          <p:cNvPr id="155" name="Shape 155"/>
          <p:cNvCxnSpPr>
            <a:stCxn id="136" idx="2"/>
            <a:endCxn id="133" idx="0"/>
          </p:cNvCxnSpPr>
          <p:nvPr/>
        </p:nvCxnSpPr>
        <p:spPr>
          <a:xfrm>
            <a:off x="2642923" y="2603050"/>
            <a:ext cx="0" cy="2064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stealth"/>
          </a:ln>
        </p:spPr>
      </p:cxnSp>
      <p:sp>
        <p:nvSpPr>
          <p:cNvPr id="156" name="Shape 156"/>
          <p:cNvSpPr txBox="1"/>
          <p:nvPr/>
        </p:nvSpPr>
        <p:spPr>
          <a:xfrm>
            <a:off x="226505" y="4298328"/>
            <a:ext cx="123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計20画面</a:t>
            </a:r>
          </a:p>
        </p:txBody>
      </p:sp>
      <p:cxnSp>
        <p:nvCxnSpPr>
          <p:cNvPr id="157" name="Shape 157"/>
          <p:cNvCxnSpPr>
            <a:stCxn id="146" idx="3"/>
            <a:endCxn id="149" idx="1"/>
          </p:cNvCxnSpPr>
          <p:nvPr/>
        </p:nvCxnSpPr>
        <p:spPr>
          <a:xfrm>
            <a:off x="4902900" y="1663650"/>
            <a:ext cx="242400" cy="2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8" name="Shape 158"/>
          <p:cNvCxnSpPr>
            <a:stCxn id="149" idx="2"/>
            <a:endCxn id="152" idx="0"/>
          </p:cNvCxnSpPr>
          <p:nvPr/>
        </p:nvCxnSpPr>
        <p:spPr>
          <a:xfrm flipH="1">
            <a:off x="4929522" y="2150275"/>
            <a:ext cx="855000" cy="29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9" name="Shape 159"/>
          <p:cNvCxnSpPr>
            <a:stCxn id="149" idx="2"/>
          </p:cNvCxnSpPr>
          <p:nvPr/>
        </p:nvCxnSpPr>
        <p:spPr>
          <a:xfrm flipH="1">
            <a:off x="5729622" y="2150275"/>
            <a:ext cx="54900" cy="98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0" name="Shape 160"/>
          <p:cNvCxnSpPr>
            <a:stCxn id="149" idx="2"/>
          </p:cNvCxnSpPr>
          <p:nvPr/>
        </p:nvCxnSpPr>
        <p:spPr>
          <a:xfrm>
            <a:off x="5784522" y="2150275"/>
            <a:ext cx="155100" cy="167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1" name="Shape 161"/>
          <p:cNvCxnSpPr>
            <a:stCxn id="149" idx="2"/>
          </p:cNvCxnSpPr>
          <p:nvPr/>
        </p:nvCxnSpPr>
        <p:spPr>
          <a:xfrm>
            <a:off x="5784522" y="2150275"/>
            <a:ext cx="653700" cy="196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2" name="Shape 162"/>
          <p:cNvCxnSpPr>
            <a:stCxn id="149" idx="2"/>
            <a:endCxn id="151" idx="0"/>
          </p:cNvCxnSpPr>
          <p:nvPr/>
        </p:nvCxnSpPr>
        <p:spPr>
          <a:xfrm>
            <a:off x="5784522" y="2150275"/>
            <a:ext cx="1376400" cy="118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63" name="Shape 163"/>
          <p:cNvSpPr/>
          <p:nvPr/>
        </p:nvSpPr>
        <p:spPr>
          <a:xfrm>
            <a:off x="6504625" y="578100"/>
            <a:ext cx="1233300" cy="489300"/>
          </a:xfrm>
          <a:prstGeom prst="rect">
            <a:avLst/>
          </a:prstGeom>
          <a:solidFill>
            <a:srgbClr val="F4CCCC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マイページ</a:t>
            </a:r>
          </a:p>
        </p:txBody>
      </p:sp>
      <p:cxnSp>
        <p:nvCxnSpPr>
          <p:cNvPr id="164" name="Shape 164"/>
          <p:cNvCxnSpPr>
            <a:stCxn id="146" idx="3"/>
            <a:endCxn id="163" idx="1"/>
          </p:cNvCxnSpPr>
          <p:nvPr/>
        </p:nvCxnSpPr>
        <p:spPr>
          <a:xfrm flipH="1" rot="10800000">
            <a:off x="4902900" y="822750"/>
            <a:ext cx="1601700" cy="8409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65" name="Shape 165"/>
          <p:cNvSpPr/>
          <p:nvPr/>
        </p:nvSpPr>
        <p:spPr>
          <a:xfrm>
            <a:off x="6478775" y="2061487"/>
            <a:ext cx="1376400" cy="445200"/>
          </a:xfrm>
          <a:prstGeom prst="rect">
            <a:avLst/>
          </a:prstGeom>
          <a:solidFill>
            <a:srgbClr val="FFE599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登録情報編集ページ</a:t>
            </a:r>
          </a:p>
        </p:txBody>
      </p:sp>
      <p:sp>
        <p:nvSpPr>
          <p:cNvPr id="166" name="Shape 166"/>
          <p:cNvSpPr/>
          <p:nvPr/>
        </p:nvSpPr>
        <p:spPr>
          <a:xfrm>
            <a:off x="7047200" y="1562700"/>
            <a:ext cx="931500" cy="445200"/>
          </a:xfrm>
          <a:prstGeom prst="rect">
            <a:avLst/>
          </a:prstGeom>
          <a:solidFill>
            <a:srgbClr val="FFE599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住所変更ページ</a:t>
            </a:r>
          </a:p>
        </p:txBody>
      </p:sp>
      <p:cxnSp>
        <p:nvCxnSpPr>
          <p:cNvPr id="167" name="Shape 167"/>
          <p:cNvCxnSpPr>
            <a:stCxn id="163" idx="2"/>
          </p:cNvCxnSpPr>
          <p:nvPr/>
        </p:nvCxnSpPr>
        <p:spPr>
          <a:xfrm flipH="1">
            <a:off x="6866875" y="1067400"/>
            <a:ext cx="254400" cy="9969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8" name="Shape 168"/>
          <p:cNvCxnSpPr>
            <a:stCxn id="163" idx="2"/>
            <a:endCxn id="166" idx="0"/>
          </p:cNvCxnSpPr>
          <p:nvPr/>
        </p:nvCxnSpPr>
        <p:spPr>
          <a:xfrm>
            <a:off x="7121275" y="1067400"/>
            <a:ext cx="391800" cy="4953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69" name="Shape 169"/>
          <p:cNvSpPr/>
          <p:nvPr/>
        </p:nvSpPr>
        <p:spPr>
          <a:xfrm>
            <a:off x="7897875" y="1020600"/>
            <a:ext cx="1099800" cy="445200"/>
          </a:xfrm>
          <a:prstGeom prst="rect">
            <a:avLst/>
          </a:prstGeom>
          <a:solidFill>
            <a:srgbClr val="FFE599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退会ページ</a:t>
            </a:r>
          </a:p>
        </p:txBody>
      </p:sp>
      <p:cxnSp>
        <p:nvCxnSpPr>
          <p:cNvPr id="170" name="Shape 170"/>
          <p:cNvCxnSpPr>
            <a:stCxn id="163" idx="3"/>
            <a:endCxn id="169" idx="0"/>
          </p:cNvCxnSpPr>
          <p:nvPr/>
        </p:nvCxnSpPr>
        <p:spPr>
          <a:xfrm>
            <a:off x="7737925" y="822750"/>
            <a:ext cx="709800" cy="1980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71" name="Shape 171"/>
          <p:cNvSpPr/>
          <p:nvPr/>
        </p:nvSpPr>
        <p:spPr>
          <a:xfrm>
            <a:off x="7563250" y="2560300"/>
            <a:ext cx="1474200" cy="445200"/>
          </a:xfrm>
          <a:prstGeom prst="rect">
            <a:avLst/>
          </a:prstGeom>
          <a:solidFill>
            <a:srgbClr val="FFE599"/>
          </a:solidFill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退会確認ページ</a:t>
            </a:r>
          </a:p>
        </p:txBody>
      </p:sp>
      <p:cxnSp>
        <p:nvCxnSpPr>
          <p:cNvPr id="172" name="Shape 172"/>
          <p:cNvCxnSpPr>
            <a:stCxn id="169" idx="2"/>
            <a:endCxn id="171" idx="0"/>
          </p:cNvCxnSpPr>
          <p:nvPr/>
        </p:nvCxnSpPr>
        <p:spPr>
          <a:xfrm flipH="1">
            <a:off x="8300475" y="1465800"/>
            <a:ext cx="147300" cy="10944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73" name="Shape 173"/>
          <p:cNvSpPr/>
          <p:nvPr/>
        </p:nvSpPr>
        <p:spPr>
          <a:xfrm>
            <a:off x="164375" y="3333550"/>
            <a:ext cx="1278300" cy="202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ja"/>
              <a:t>1</a:t>
            </a:r>
          </a:p>
        </p:txBody>
      </p:sp>
      <p:sp>
        <p:nvSpPr>
          <p:cNvPr id="174" name="Shape 174"/>
          <p:cNvSpPr txBox="1"/>
          <p:nvPr/>
        </p:nvSpPr>
        <p:spPr>
          <a:xfrm>
            <a:off x="110125" y="3005487"/>
            <a:ext cx="1099800" cy="2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ja"/>
              <a:t>優先順位</a:t>
            </a:r>
          </a:p>
        </p:txBody>
      </p:sp>
      <p:sp>
        <p:nvSpPr>
          <p:cNvPr id="175" name="Shape 175"/>
          <p:cNvSpPr/>
          <p:nvPr/>
        </p:nvSpPr>
        <p:spPr>
          <a:xfrm>
            <a:off x="164375" y="3597250"/>
            <a:ext cx="1278300" cy="2022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ja"/>
              <a:t>2</a:t>
            </a:r>
          </a:p>
        </p:txBody>
      </p:sp>
      <p:sp>
        <p:nvSpPr>
          <p:cNvPr id="176" name="Shape 176"/>
          <p:cNvSpPr/>
          <p:nvPr/>
        </p:nvSpPr>
        <p:spPr>
          <a:xfrm>
            <a:off x="164375" y="3860950"/>
            <a:ext cx="1278300" cy="2022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ja"/>
              <a:t>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Shape 181"/>
          <p:cNvPicPr preferRelativeResize="0"/>
          <p:nvPr/>
        </p:nvPicPr>
        <p:blipFill rotWithShape="1">
          <a:blip r:embed="rId3">
            <a:alphaModFix/>
          </a:blip>
          <a:srcRect b="0" l="0" r="0" t="8652"/>
          <a:stretch/>
        </p:blipFill>
        <p:spPr>
          <a:xfrm>
            <a:off x="522514" y="455910"/>
            <a:ext cx="7226486" cy="4125773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Shape 182"/>
          <p:cNvSpPr txBox="1"/>
          <p:nvPr/>
        </p:nvSpPr>
        <p:spPr>
          <a:xfrm>
            <a:off x="8080322" y="455910"/>
            <a:ext cx="106367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ja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開発環境</a:t>
            </a:r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311700" y="1174800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170260" lvl="0" marL="17026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・</a:t>
            </a: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Ubuntu16.04LTS　（OS）</a:t>
            </a:r>
          </a:p>
          <a:p>
            <a:pPr indent="-170260" lvl="0" marL="17026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・PHP7.0</a:t>
            </a:r>
          </a:p>
          <a:p>
            <a:pPr indent="-170260" lvl="0" marL="17026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・laravel5.3　（フレームワーク）</a:t>
            </a:r>
          </a:p>
          <a:p>
            <a:pPr indent="-170260" lvl="0" marL="17026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・MySQL</a:t>
            </a:r>
          </a:p>
          <a:p>
            <a:pPr indent="-170260" lvl="0" marL="17026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・Apache2</a:t>
            </a:r>
          </a:p>
          <a:p>
            <a:pPr indent="-170260" lvl="0" marL="17026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ja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・Chrome54.0</a:t>
            </a:r>
          </a:p>
        </p:txBody>
      </p:sp>
      <p:pic>
        <p:nvPicPr>
          <p:cNvPr descr="logo-ubuntu_st_no®-black_orange-hex.png" id="189" name="Shape 1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32244" y="452687"/>
            <a:ext cx="3117900" cy="22042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hp7.png" id="190" name="Shape 1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67873" y="879870"/>
            <a:ext cx="1140074" cy="16047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aravel.png" id="191" name="Shape 19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36472" y="3350871"/>
            <a:ext cx="1604749" cy="16047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280px-MySQL.svg.png" id="192" name="Shape 19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110475" y="3536475"/>
            <a:ext cx="2254873" cy="11661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ache-logo.png" id="193" name="Shape 19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831023" y="1931725"/>
            <a:ext cx="1962732" cy="160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993842" y="2883000"/>
            <a:ext cx="935745" cy="935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311700" y="466795"/>
            <a:ext cx="4641299" cy="18845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開発工程</a:t>
            </a:r>
            <a:br>
              <a:rPr b="0" i="0" lang="ja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0" i="0" lang="ja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ja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全体図</a:t>
            </a:r>
          </a:p>
        </p:txBody>
      </p:sp>
      <p:pic>
        <p:nvPicPr>
          <p:cNvPr id="200" name="Shape 2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9672" y="0"/>
            <a:ext cx="49401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1" name="Shape 201"/>
          <p:cNvCxnSpPr/>
          <p:nvPr/>
        </p:nvCxnSpPr>
        <p:spPr>
          <a:xfrm flipH="1" rot="10800000">
            <a:off x="1873575" y="3042600"/>
            <a:ext cx="6000900" cy="39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1C232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202" name="Shape 202"/>
          <p:cNvCxnSpPr/>
          <p:nvPr/>
        </p:nvCxnSpPr>
        <p:spPr>
          <a:xfrm>
            <a:off x="1873575" y="3844375"/>
            <a:ext cx="5877000" cy="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1C232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203" name="Shape 203"/>
          <p:cNvCxnSpPr/>
          <p:nvPr/>
        </p:nvCxnSpPr>
        <p:spPr>
          <a:xfrm>
            <a:off x="1873575" y="1634950"/>
            <a:ext cx="5832600" cy="291900"/>
          </a:xfrm>
          <a:prstGeom prst="bentConnector3">
            <a:avLst>
              <a:gd fmla="val 45608" name="adj1"/>
            </a:avLst>
          </a:prstGeom>
          <a:noFill/>
          <a:ln cap="flat" cmpd="sng" w="28575">
            <a:solidFill>
              <a:srgbClr val="F1C232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204" name="Shape 204"/>
          <p:cNvCxnSpPr/>
          <p:nvPr/>
        </p:nvCxnSpPr>
        <p:spPr>
          <a:xfrm>
            <a:off x="1908925" y="4577900"/>
            <a:ext cx="5815200" cy="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205" name="Shape 205"/>
          <p:cNvSpPr txBox="1"/>
          <p:nvPr/>
        </p:nvSpPr>
        <p:spPr>
          <a:xfrm>
            <a:off x="6866825" y="1511225"/>
            <a:ext cx="1361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ja"/>
              <a:t>10月11日</a:t>
            </a:r>
          </a:p>
        </p:txBody>
      </p:sp>
      <p:sp>
        <p:nvSpPr>
          <p:cNvPr id="206" name="Shape 206"/>
          <p:cNvSpPr txBox="1"/>
          <p:nvPr/>
        </p:nvSpPr>
        <p:spPr>
          <a:xfrm>
            <a:off x="7114275" y="2618100"/>
            <a:ext cx="1361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ja"/>
              <a:t>10月末</a:t>
            </a:r>
          </a:p>
        </p:txBody>
      </p:sp>
      <p:sp>
        <p:nvSpPr>
          <p:cNvPr id="207" name="Shape 207"/>
          <p:cNvSpPr txBox="1"/>
          <p:nvPr/>
        </p:nvSpPr>
        <p:spPr>
          <a:xfrm>
            <a:off x="7256100" y="4206800"/>
            <a:ext cx="1361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ja"/>
              <a:t>12月末</a:t>
            </a:r>
          </a:p>
        </p:txBody>
      </p:sp>
      <p:sp>
        <p:nvSpPr>
          <p:cNvPr id="208" name="Shape 208"/>
          <p:cNvSpPr txBox="1"/>
          <p:nvPr/>
        </p:nvSpPr>
        <p:spPr>
          <a:xfrm>
            <a:off x="7256100" y="3443337"/>
            <a:ext cx="1361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ja"/>
              <a:t>11月末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Shape 2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1942" y="445025"/>
            <a:ext cx="6662057" cy="6936376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0" i="0" lang="ja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前半</a:t>
            </a:r>
          </a:p>
        </p:txBody>
      </p:sp>
      <p:cxnSp>
        <p:nvCxnSpPr>
          <p:cNvPr id="215" name="Shape 215"/>
          <p:cNvCxnSpPr/>
          <p:nvPr/>
        </p:nvCxnSpPr>
        <p:spPr>
          <a:xfrm>
            <a:off x="1307975" y="2624775"/>
            <a:ext cx="8166000" cy="433200"/>
          </a:xfrm>
          <a:prstGeom prst="bentConnector3">
            <a:avLst>
              <a:gd fmla="val 50974" name="adj1"/>
            </a:avLst>
          </a:prstGeom>
          <a:noFill/>
          <a:ln cap="flat" cmpd="sng" w="28575">
            <a:solidFill>
              <a:srgbClr val="F1C232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216" name="Shape 216"/>
          <p:cNvCxnSpPr/>
          <p:nvPr/>
        </p:nvCxnSpPr>
        <p:spPr>
          <a:xfrm>
            <a:off x="1307975" y="4516050"/>
            <a:ext cx="8086500" cy="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1C232"/>
            </a:solidFill>
            <a:prstDash val="dash"/>
            <a:round/>
            <a:headEnd len="lg" w="lg" type="none"/>
            <a:tailEnd len="lg" w="lg" type="none"/>
          </a:ln>
        </p:spPr>
      </p:cxnSp>
      <p:sp>
        <p:nvSpPr>
          <p:cNvPr id="217" name="Shape 217"/>
          <p:cNvSpPr txBox="1"/>
          <p:nvPr/>
        </p:nvSpPr>
        <p:spPr>
          <a:xfrm>
            <a:off x="6866825" y="1511225"/>
            <a:ext cx="1361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ja"/>
              <a:t>10月11日</a:t>
            </a:r>
          </a:p>
        </p:txBody>
      </p:sp>
      <p:sp>
        <p:nvSpPr>
          <p:cNvPr id="218" name="Shape 218"/>
          <p:cNvSpPr txBox="1"/>
          <p:nvPr/>
        </p:nvSpPr>
        <p:spPr>
          <a:xfrm>
            <a:off x="1307975" y="2191575"/>
            <a:ext cx="15465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ja" sz="1800"/>
              <a:t>10月11日</a:t>
            </a:r>
          </a:p>
        </p:txBody>
      </p:sp>
      <p:sp>
        <p:nvSpPr>
          <p:cNvPr id="219" name="Shape 219"/>
          <p:cNvSpPr txBox="1"/>
          <p:nvPr/>
        </p:nvSpPr>
        <p:spPr>
          <a:xfrm>
            <a:off x="1307975" y="4082850"/>
            <a:ext cx="15465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ja" sz="1800"/>
              <a:t>10月末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temp322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